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61" r:id="rId2"/>
    <p:sldId id="264" r:id="rId3"/>
    <p:sldId id="265" r:id="rId4"/>
    <p:sldId id="266" r:id="rId5"/>
    <p:sldId id="262" r:id="rId6"/>
    <p:sldId id="263" r:id="rId7"/>
    <p:sldId id="256" r:id="rId8"/>
    <p:sldId id="259" r:id="rId9"/>
    <p:sldId id="257" r:id="rId10"/>
    <p:sldId id="269" r:id="rId11"/>
    <p:sldId id="258" r:id="rId12"/>
    <p:sldId id="260" r:id="rId13"/>
    <p:sldId id="267" r:id="rId14"/>
    <p:sldId id="270" r:id="rId15"/>
    <p:sldId id="271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87600467927602E-2"/>
          <c:y val="4.0076770586332099E-2"/>
          <c:w val="0.94291227771400599"/>
          <c:h val="0.839262220284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LNG-IUS 13,5 mg  (n=303)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Facile</c:v>
                </c:pt>
                <c:pt idx="1">
                  <c:v>Leggermente difficile</c:v>
                </c:pt>
                <c:pt idx="2">
                  <c:v>Molto difficile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94.4</c:v>
                </c:pt>
                <c:pt idx="1">
                  <c:v>4.5999999999999996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4-49CB-AEF5-05AF50328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477504"/>
        <c:axId val="841733248"/>
      </c:barChart>
      <c:catAx>
        <c:axId val="84147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</a:ln>
        </c:spPr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it-IT"/>
          </a:p>
        </c:txPr>
        <c:crossAx val="841733248"/>
        <c:crosses val="autoZero"/>
        <c:auto val="1"/>
        <c:lblAlgn val="ctr"/>
        <c:lblOffset val="100"/>
        <c:noMultiLvlLbl val="0"/>
      </c:catAx>
      <c:valAx>
        <c:axId val="84173324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</a:ln>
        </c:spPr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it-IT"/>
          </a:p>
        </c:txPr>
        <c:crossAx val="84147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29038868855895"/>
          <c:y val="0.107664842945837"/>
          <c:w val="0.30186200132708602"/>
          <c:h val="0.10863365829284199"/>
        </c:manualLayout>
      </c:layout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86916408176204E-2"/>
          <c:y val="4.6234291563382497E-2"/>
          <c:w val="0.87680139982502203"/>
          <c:h val="0.58883087809099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IUS-LNG 13,5 mg  (n=263)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Molto soddisfatta</c:v>
                </c:pt>
                <c:pt idx="1">
                  <c:v>Abbastanza soddisfatta</c:v>
                </c:pt>
                <c:pt idx="2">
                  <c:v>Né soddisfatta né insoddisfatta</c:v>
                </c:pt>
                <c:pt idx="3">
                  <c:v>Insoddisfatta</c:v>
                </c:pt>
                <c:pt idx="4">
                  <c:v>Molto insoddisfatta</c:v>
                </c:pt>
                <c:pt idx="5">
                  <c:v>Non applicabile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38.4</c:v>
                </c:pt>
                <c:pt idx="1">
                  <c:v>24.7</c:v>
                </c:pt>
                <c:pt idx="2">
                  <c:v>18.3</c:v>
                </c:pt>
                <c:pt idx="3">
                  <c:v>7.2</c:v>
                </c:pt>
                <c:pt idx="4">
                  <c:v>3.8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8-47AC-AE00-24809286B5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EE/DRSP  (n=250)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459171638440399E-3"/>
                  <c:y val="1.3103458771437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D8-47AC-AE00-24809286B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Molto soddisfatta</c:v>
                </c:pt>
                <c:pt idx="1">
                  <c:v>Abbastanza soddisfatta</c:v>
                </c:pt>
                <c:pt idx="2">
                  <c:v>Né soddisfatta né insoddisfatta</c:v>
                </c:pt>
                <c:pt idx="3">
                  <c:v>Insoddisfatta</c:v>
                </c:pt>
                <c:pt idx="4">
                  <c:v>Molto insoddisfatta</c:v>
                </c:pt>
                <c:pt idx="5">
                  <c:v>Non applicabile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36.4</c:v>
                </c:pt>
                <c:pt idx="1">
                  <c:v>33.6</c:v>
                </c:pt>
                <c:pt idx="2">
                  <c:v>27.2</c:v>
                </c:pt>
                <c:pt idx="3">
                  <c:v>1.6</c:v>
                </c:pt>
                <c:pt idx="4">
                  <c:v>0.4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8-47AC-AE00-24809286B5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9744512"/>
        <c:axId val="839750400"/>
      </c:barChart>
      <c:catAx>
        <c:axId val="83974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839750400"/>
        <c:crosses val="autoZero"/>
        <c:auto val="1"/>
        <c:lblAlgn val="ctr"/>
        <c:lblOffset val="100"/>
        <c:noMultiLvlLbl val="0"/>
      </c:catAx>
      <c:valAx>
        <c:axId val="83975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% di </a:t>
                </a:r>
                <a:r>
                  <a:rPr lang="en-GB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donne</a:t>
                </a:r>
                <a:endParaRPr lang="en-GB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4.62342915633824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83974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6529070229798"/>
          <c:y val="4.0569593975195398E-2"/>
          <c:w val="0.28151385484588198"/>
          <c:h val="0.16646753414451701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6D311-77E2-48BF-BB17-96B532D5D56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6C52C4-B72A-422B-ABE1-CB918B6E4A98}">
      <dgm:prSet phldrT="[Testo]"/>
      <dgm:spPr/>
      <dgm:t>
        <a:bodyPr/>
        <a:lstStyle/>
        <a:p>
          <a:r>
            <a:rPr lang="it-IT" dirty="0"/>
            <a:t>Alterazioni del ciclo e cisti ovariche</a:t>
          </a:r>
        </a:p>
      </dgm:t>
    </dgm:pt>
    <dgm:pt modelId="{CE0CAA5B-F05D-4416-A546-21BDEEF1A572}" type="parTrans" cxnId="{D726F3B8-E853-4909-AD19-1CBBCF7527D4}">
      <dgm:prSet/>
      <dgm:spPr/>
      <dgm:t>
        <a:bodyPr/>
        <a:lstStyle/>
        <a:p>
          <a:endParaRPr lang="it-IT"/>
        </a:p>
      </dgm:t>
    </dgm:pt>
    <dgm:pt modelId="{8DDF82BA-9F2D-447B-8AE7-D42D27336230}" type="sibTrans" cxnId="{D726F3B8-E853-4909-AD19-1CBBCF7527D4}">
      <dgm:prSet/>
      <dgm:spPr/>
      <dgm:t>
        <a:bodyPr/>
        <a:lstStyle/>
        <a:p>
          <a:endParaRPr lang="it-IT"/>
        </a:p>
      </dgm:t>
    </dgm:pt>
    <dgm:pt modelId="{A814EC9F-65F7-490D-B939-701BA2202357}">
      <dgm:prSet phldrT="[Testo]"/>
      <dgm:spPr/>
      <dgm:t>
        <a:bodyPr/>
        <a:lstStyle/>
        <a:p>
          <a:r>
            <a:rPr lang="it-IT" dirty="0"/>
            <a:t>LAM</a:t>
          </a:r>
        </a:p>
      </dgm:t>
    </dgm:pt>
    <dgm:pt modelId="{16ACCAD8-1C27-40F0-B98A-58AE1F620640}" type="parTrans" cxnId="{791C96D9-34A2-4FC3-AE20-52912A8FCA01}">
      <dgm:prSet/>
      <dgm:spPr/>
      <dgm:t>
        <a:bodyPr/>
        <a:lstStyle/>
        <a:p>
          <a:endParaRPr lang="it-IT"/>
        </a:p>
      </dgm:t>
    </dgm:pt>
    <dgm:pt modelId="{4335BB43-6745-4563-ACF0-6F3D0F9E5357}" type="sibTrans" cxnId="{791C96D9-34A2-4FC3-AE20-52912A8FCA01}">
      <dgm:prSet/>
      <dgm:spPr/>
      <dgm:t>
        <a:bodyPr/>
        <a:lstStyle/>
        <a:p>
          <a:endParaRPr lang="it-IT"/>
        </a:p>
      </dgm:t>
    </dgm:pt>
    <dgm:pt modelId="{9F49A67F-FEC4-421D-A5BB-F90A8E230C00}">
      <dgm:prSet phldrT="[Testo]" custT="1"/>
      <dgm:spPr/>
      <dgm:t>
        <a:bodyPr/>
        <a:lstStyle/>
        <a:p>
          <a:r>
            <a:rPr lang="it-IT" sz="1800" dirty="0"/>
            <a:t>Trattamento con Sirolimus</a:t>
          </a:r>
        </a:p>
      </dgm:t>
    </dgm:pt>
    <dgm:pt modelId="{66015511-4BF9-4057-A0F3-8CF8B31EF1B7}" type="parTrans" cxnId="{3EC4B276-1D4F-4FEF-A6F9-24B21D2DF5E3}">
      <dgm:prSet/>
      <dgm:spPr/>
      <dgm:t>
        <a:bodyPr/>
        <a:lstStyle/>
        <a:p>
          <a:endParaRPr lang="it-IT"/>
        </a:p>
      </dgm:t>
    </dgm:pt>
    <dgm:pt modelId="{FF1BA270-D7DA-44E7-B125-4CE137E2B916}" type="sibTrans" cxnId="{3EC4B276-1D4F-4FEF-A6F9-24B21D2DF5E3}">
      <dgm:prSet/>
      <dgm:spPr/>
      <dgm:t>
        <a:bodyPr/>
        <a:lstStyle/>
        <a:p>
          <a:endParaRPr lang="it-IT"/>
        </a:p>
      </dgm:t>
    </dgm:pt>
    <dgm:pt modelId="{FC11E16D-7975-4578-B85F-3A0F96670C64}">
      <dgm:prSet phldrT="[Testo]" custT="1"/>
      <dgm:spPr/>
      <dgm:t>
        <a:bodyPr/>
        <a:lstStyle/>
        <a:p>
          <a:r>
            <a:rPr lang="it-IT" sz="1800" dirty="0"/>
            <a:t>Alterazioni del ciclo legate all’invecchiamento ovarico</a:t>
          </a:r>
        </a:p>
      </dgm:t>
    </dgm:pt>
    <dgm:pt modelId="{F66EC261-9C3E-4F2C-9746-78486197F3C9}" type="parTrans" cxnId="{02B30EB5-9687-4649-98B0-0DC539A7E03A}">
      <dgm:prSet/>
      <dgm:spPr/>
      <dgm:t>
        <a:bodyPr/>
        <a:lstStyle/>
        <a:p>
          <a:endParaRPr lang="it-IT"/>
        </a:p>
      </dgm:t>
    </dgm:pt>
    <dgm:pt modelId="{99A436D7-9A17-44C9-8EEC-640E40F68653}" type="sibTrans" cxnId="{02B30EB5-9687-4649-98B0-0DC539A7E03A}">
      <dgm:prSet/>
      <dgm:spPr/>
      <dgm:t>
        <a:bodyPr/>
        <a:lstStyle/>
        <a:p>
          <a:endParaRPr lang="it-IT"/>
        </a:p>
      </dgm:t>
    </dgm:pt>
    <dgm:pt modelId="{AEAB29A6-1D67-44CF-AC3E-A712A5683934}" type="pres">
      <dgm:prSet presAssocID="{1C66D311-77E2-48BF-BB17-96B532D5D5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9D374C4-D569-46FF-816B-4B808A0B4E9E}" type="pres">
      <dgm:prSet presAssocID="{2B6C52C4-B72A-422B-ABE1-CB918B6E4A98}" presName="singleCycle" presStyleCnt="0"/>
      <dgm:spPr/>
    </dgm:pt>
    <dgm:pt modelId="{D0407B1E-7C48-480B-A6E9-DAC679D8B9C9}" type="pres">
      <dgm:prSet presAssocID="{2B6C52C4-B72A-422B-ABE1-CB918B6E4A98}" presName="singleCenter" presStyleLbl="node1" presStyleIdx="0" presStyleCnt="4" custScaleX="153395" custScaleY="138925">
        <dgm:presLayoutVars>
          <dgm:chMax val="7"/>
          <dgm:chPref val="7"/>
        </dgm:presLayoutVars>
      </dgm:prSet>
      <dgm:spPr/>
    </dgm:pt>
    <dgm:pt modelId="{E212E4AF-6D3D-4CD0-A278-08437052ABFB}" type="pres">
      <dgm:prSet presAssocID="{16ACCAD8-1C27-40F0-B98A-58AE1F620640}" presName="Name56" presStyleLbl="parChTrans1D2" presStyleIdx="0" presStyleCnt="3"/>
      <dgm:spPr/>
    </dgm:pt>
    <dgm:pt modelId="{9480FC61-85DD-4EA3-80E4-A69CA9498A32}" type="pres">
      <dgm:prSet presAssocID="{A814EC9F-65F7-490D-B939-701BA2202357}" presName="text0" presStyleLbl="node1" presStyleIdx="1" presStyleCnt="4">
        <dgm:presLayoutVars>
          <dgm:bulletEnabled val="1"/>
        </dgm:presLayoutVars>
      </dgm:prSet>
      <dgm:spPr/>
    </dgm:pt>
    <dgm:pt modelId="{3AC6AEAE-74B0-4B63-9520-5E0B6C28E2DE}" type="pres">
      <dgm:prSet presAssocID="{66015511-4BF9-4057-A0F3-8CF8B31EF1B7}" presName="Name56" presStyleLbl="parChTrans1D2" presStyleIdx="1" presStyleCnt="3"/>
      <dgm:spPr/>
    </dgm:pt>
    <dgm:pt modelId="{0B672AC3-ADAB-4C72-90E3-F96C581FF73D}" type="pres">
      <dgm:prSet presAssocID="{9F49A67F-FEC4-421D-A5BB-F90A8E230C00}" presName="text0" presStyleLbl="node1" presStyleIdx="2" presStyleCnt="4" custScaleX="325476" custRadScaleRad="154347" custRadScaleInc="-17813">
        <dgm:presLayoutVars>
          <dgm:bulletEnabled val="1"/>
        </dgm:presLayoutVars>
      </dgm:prSet>
      <dgm:spPr/>
    </dgm:pt>
    <dgm:pt modelId="{8F312AEF-BC22-426E-9341-6C82C502A32D}" type="pres">
      <dgm:prSet presAssocID="{F66EC261-9C3E-4F2C-9746-78486197F3C9}" presName="Name56" presStyleLbl="parChTrans1D2" presStyleIdx="2" presStyleCnt="3"/>
      <dgm:spPr/>
    </dgm:pt>
    <dgm:pt modelId="{B7873B70-057F-48E5-8003-B562C857135D}" type="pres">
      <dgm:prSet presAssocID="{FC11E16D-7975-4578-B85F-3A0F96670C64}" presName="text0" presStyleLbl="node1" presStyleIdx="3" presStyleCnt="4" custScaleX="360649" custScaleY="145308" custRadScaleRad="157315" custRadScaleInc="20449">
        <dgm:presLayoutVars>
          <dgm:bulletEnabled val="1"/>
        </dgm:presLayoutVars>
      </dgm:prSet>
      <dgm:spPr/>
    </dgm:pt>
  </dgm:ptLst>
  <dgm:cxnLst>
    <dgm:cxn modelId="{3EC4B276-1D4F-4FEF-A6F9-24B21D2DF5E3}" srcId="{2B6C52C4-B72A-422B-ABE1-CB918B6E4A98}" destId="{9F49A67F-FEC4-421D-A5BB-F90A8E230C00}" srcOrd="1" destOrd="0" parTransId="{66015511-4BF9-4057-A0F3-8CF8B31EF1B7}" sibTransId="{FF1BA270-D7DA-44E7-B125-4CE137E2B916}"/>
    <dgm:cxn modelId="{791C96D9-34A2-4FC3-AE20-52912A8FCA01}" srcId="{2B6C52C4-B72A-422B-ABE1-CB918B6E4A98}" destId="{A814EC9F-65F7-490D-B939-701BA2202357}" srcOrd="0" destOrd="0" parTransId="{16ACCAD8-1C27-40F0-B98A-58AE1F620640}" sibTransId="{4335BB43-6745-4563-ACF0-6F3D0F9E5357}"/>
    <dgm:cxn modelId="{C293103D-1E3B-4283-84FE-D97707FA7D2E}" type="presOf" srcId="{16ACCAD8-1C27-40F0-B98A-58AE1F620640}" destId="{E212E4AF-6D3D-4CD0-A278-08437052ABFB}" srcOrd="0" destOrd="0" presId="urn:microsoft.com/office/officeart/2008/layout/RadialCluster"/>
    <dgm:cxn modelId="{B40969FB-5D3E-4A17-8DE8-1B265C4A515E}" type="presOf" srcId="{66015511-4BF9-4057-A0F3-8CF8B31EF1B7}" destId="{3AC6AEAE-74B0-4B63-9520-5E0B6C28E2DE}" srcOrd="0" destOrd="0" presId="urn:microsoft.com/office/officeart/2008/layout/RadialCluster"/>
    <dgm:cxn modelId="{FE5F5F07-CD98-4138-B8A0-55332A9E17FC}" type="presOf" srcId="{9F49A67F-FEC4-421D-A5BB-F90A8E230C00}" destId="{0B672AC3-ADAB-4C72-90E3-F96C581FF73D}" srcOrd="0" destOrd="0" presId="urn:microsoft.com/office/officeart/2008/layout/RadialCluster"/>
    <dgm:cxn modelId="{F82D135F-C6EC-49D5-9990-D22AA7547A9F}" type="presOf" srcId="{F66EC261-9C3E-4F2C-9746-78486197F3C9}" destId="{8F312AEF-BC22-426E-9341-6C82C502A32D}" srcOrd="0" destOrd="0" presId="urn:microsoft.com/office/officeart/2008/layout/RadialCluster"/>
    <dgm:cxn modelId="{FC18473D-9DA9-4BF2-B5D7-883D35E18B94}" type="presOf" srcId="{1C66D311-77E2-48BF-BB17-96B532D5D560}" destId="{AEAB29A6-1D67-44CF-AC3E-A712A5683934}" srcOrd="0" destOrd="0" presId="urn:microsoft.com/office/officeart/2008/layout/RadialCluster"/>
    <dgm:cxn modelId="{D726F3B8-E853-4909-AD19-1CBBCF7527D4}" srcId="{1C66D311-77E2-48BF-BB17-96B532D5D560}" destId="{2B6C52C4-B72A-422B-ABE1-CB918B6E4A98}" srcOrd="0" destOrd="0" parTransId="{CE0CAA5B-F05D-4416-A546-21BDEEF1A572}" sibTransId="{8DDF82BA-9F2D-447B-8AE7-D42D27336230}"/>
    <dgm:cxn modelId="{9FE31022-B820-4F7A-94F5-AA6EF2D7C203}" type="presOf" srcId="{A814EC9F-65F7-490D-B939-701BA2202357}" destId="{9480FC61-85DD-4EA3-80E4-A69CA9498A32}" srcOrd="0" destOrd="0" presId="urn:microsoft.com/office/officeart/2008/layout/RadialCluster"/>
    <dgm:cxn modelId="{02B30EB5-9687-4649-98B0-0DC539A7E03A}" srcId="{2B6C52C4-B72A-422B-ABE1-CB918B6E4A98}" destId="{FC11E16D-7975-4578-B85F-3A0F96670C64}" srcOrd="2" destOrd="0" parTransId="{F66EC261-9C3E-4F2C-9746-78486197F3C9}" sibTransId="{99A436D7-9A17-44C9-8EEC-640E40F68653}"/>
    <dgm:cxn modelId="{822EA698-8D0F-40F4-ACAC-10AC4735AB3B}" type="presOf" srcId="{FC11E16D-7975-4578-B85F-3A0F96670C64}" destId="{B7873B70-057F-48E5-8003-B562C857135D}" srcOrd="0" destOrd="0" presId="urn:microsoft.com/office/officeart/2008/layout/RadialCluster"/>
    <dgm:cxn modelId="{03F5D3C2-12F3-4D3C-A025-6713BB66F0DE}" type="presOf" srcId="{2B6C52C4-B72A-422B-ABE1-CB918B6E4A98}" destId="{D0407B1E-7C48-480B-A6E9-DAC679D8B9C9}" srcOrd="0" destOrd="0" presId="urn:microsoft.com/office/officeart/2008/layout/RadialCluster"/>
    <dgm:cxn modelId="{28B79ED1-29B4-4E91-B0F3-F32B224A39C0}" type="presParOf" srcId="{AEAB29A6-1D67-44CF-AC3E-A712A5683934}" destId="{59D374C4-D569-46FF-816B-4B808A0B4E9E}" srcOrd="0" destOrd="0" presId="urn:microsoft.com/office/officeart/2008/layout/RadialCluster"/>
    <dgm:cxn modelId="{6888E679-7CC4-44BE-BDD3-E5BCD921F5F1}" type="presParOf" srcId="{59D374C4-D569-46FF-816B-4B808A0B4E9E}" destId="{D0407B1E-7C48-480B-A6E9-DAC679D8B9C9}" srcOrd="0" destOrd="0" presId="urn:microsoft.com/office/officeart/2008/layout/RadialCluster"/>
    <dgm:cxn modelId="{6639B60F-0297-4FE1-9271-330ACC99037E}" type="presParOf" srcId="{59D374C4-D569-46FF-816B-4B808A0B4E9E}" destId="{E212E4AF-6D3D-4CD0-A278-08437052ABFB}" srcOrd="1" destOrd="0" presId="urn:microsoft.com/office/officeart/2008/layout/RadialCluster"/>
    <dgm:cxn modelId="{C3125697-4B3C-46C2-92FD-755ADD5BA6B4}" type="presParOf" srcId="{59D374C4-D569-46FF-816B-4B808A0B4E9E}" destId="{9480FC61-85DD-4EA3-80E4-A69CA9498A32}" srcOrd="2" destOrd="0" presId="urn:microsoft.com/office/officeart/2008/layout/RadialCluster"/>
    <dgm:cxn modelId="{80CB245A-F203-44EA-97B8-92E257A1A7D6}" type="presParOf" srcId="{59D374C4-D569-46FF-816B-4B808A0B4E9E}" destId="{3AC6AEAE-74B0-4B63-9520-5E0B6C28E2DE}" srcOrd="3" destOrd="0" presId="urn:microsoft.com/office/officeart/2008/layout/RadialCluster"/>
    <dgm:cxn modelId="{5BC8F850-A754-4869-91FA-6E5BA8E9A62F}" type="presParOf" srcId="{59D374C4-D569-46FF-816B-4B808A0B4E9E}" destId="{0B672AC3-ADAB-4C72-90E3-F96C581FF73D}" srcOrd="4" destOrd="0" presId="urn:microsoft.com/office/officeart/2008/layout/RadialCluster"/>
    <dgm:cxn modelId="{42431CE5-AD9A-4D25-BC0F-58D891DD58EA}" type="presParOf" srcId="{59D374C4-D569-46FF-816B-4B808A0B4E9E}" destId="{8F312AEF-BC22-426E-9341-6C82C502A32D}" srcOrd="5" destOrd="0" presId="urn:microsoft.com/office/officeart/2008/layout/RadialCluster"/>
    <dgm:cxn modelId="{3F803758-042B-43DA-B51F-1BF3911424D5}" type="presParOf" srcId="{59D374C4-D569-46FF-816B-4B808A0B4E9E}" destId="{B7873B70-057F-48E5-8003-B562C85713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7B1E-7C48-480B-A6E9-DAC679D8B9C9}">
      <dsp:nvSpPr>
        <dsp:cNvPr id="0" name=""/>
        <dsp:cNvSpPr/>
      </dsp:nvSpPr>
      <dsp:spPr>
        <a:xfrm>
          <a:off x="4290458" y="1401760"/>
          <a:ext cx="1679519" cy="1521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Alterazioni del ciclo e cisti ovariche</a:t>
          </a:r>
        </a:p>
      </dsp:txBody>
      <dsp:txXfrm>
        <a:off x="4364711" y="1476013"/>
        <a:ext cx="1531013" cy="1372581"/>
      </dsp:txXfrm>
    </dsp:sp>
    <dsp:sp modelId="{E212E4AF-6D3D-4CD0-A278-08437052ABFB}">
      <dsp:nvSpPr>
        <dsp:cNvPr id="0" name=""/>
        <dsp:cNvSpPr/>
      </dsp:nvSpPr>
      <dsp:spPr>
        <a:xfrm rot="16200000">
          <a:off x="4852752" y="1124295"/>
          <a:ext cx="5549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93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0FC61-85DD-4EA3-80E4-A69CA9498A32}">
      <dsp:nvSpPr>
        <dsp:cNvPr id="0" name=""/>
        <dsp:cNvSpPr/>
      </dsp:nvSpPr>
      <dsp:spPr>
        <a:xfrm>
          <a:off x="4763427" y="113247"/>
          <a:ext cx="733582" cy="733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LAM</a:t>
          </a:r>
        </a:p>
      </dsp:txBody>
      <dsp:txXfrm>
        <a:off x="4799238" y="149058"/>
        <a:ext cx="661960" cy="661960"/>
      </dsp:txXfrm>
    </dsp:sp>
    <dsp:sp modelId="{3AC6AEAE-74B0-4B63-9520-5E0B6C28E2DE}">
      <dsp:nvSpPr>
        <dsp:cNvPr id="0" name=""/>
        <dsp:cNvSpPr/>
      </dsp:nvSpPr>
      <dsp:spPr>
        <a:xfrm rot="1158732">
          <a:off x="5953164" y="2555405"/>
          <a:ext cx="597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61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72AC3-ADAB-4C72-90E3-F96C581FF73D}">
      <dsp:nvSpPr>
        <dsp:cNvPr id="0" name=""/>
        <dsp:cNvSpPr/>
      </dsp:nvSpPr>
      <dsp:spPr>
        <a:xfrm>
          <a:off x="6386823" y="2654225"/>
          <a:ext cx="2387633" cy="733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Trattamento con Sirolimus</a:t>
          </a:r>
        </a:p>
      </dsp:txBody>
      <dsp:txXfrm>
        <a:off x="6422634" y="2690036"/>
        <a:ext cx="2316011" cy="661960"/>
      </dsp:txXfrm>
    </dsp:sp>
    <dsp:sp modelId="{8F312AEF-BC22-426E-9341-6C82C502A32D}">
      <dsp:nvSpPr>
        <dsp:cNvPr id="0" name=""/>
        <dsp:cNvSpPr/>
      </dsp:nvSpPr>
      <dsp:spPr>
        <a:xfrm rot="9736164">
          <a:off x="3923368" y="2488057"/>
          <a:ext cx="376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0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73B70-057F-48E5-8003-B562C857135D}">
      <dsp:nvSpPr>
        <dsp:cNvPr id="0" name=""/>
        <dsp:cNvSpPr/>
      </dsp:nvSpPr>
      <dsp:spPr>
        <a:xfrm>
          <a:off x="1286642" y="2435284"/>
          <a:ext cx="2645656" cy="1065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Alterazioni del ciclo legate all’invecchiamento ovarico</a:t>
          </a:r>
        </a:p>
      </dsp:txBody>
      <dsp:txXfrm>
        <a:off x="1338678" y="2487320"/>
        <a:ext cx="2541584" cy="96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76D12-51D8-46F2-8F6A-642267FBF06E}" type="datetimeFigureOut">
              <a:rPr lang="it-IT" smtClean="0"/>
              <a:t>18/06/2016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6FE0-C9C7-4037-A950-053FA25591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70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92F9-31F3-C148-8E4E-B973915249B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02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17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77EB4F-BCE8-45AD-A298-C10C103FF18B}" type="slidenum">
              <a:rPr lang="en-GB" smtClean="0">
                <a:solidFill>
                  <a:prstClr val="black"/>
                </a:solidFill>
                <a:latin typeface="Calibri"/>
              </a:rPr>
              <a:pPr eaLnBrk="1" hangingPunct="1"/>
              <a:t>15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9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Source: Table 9-12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1BF91-29A2-4AEB-AE06-445385F031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5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3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3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8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7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9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4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7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1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88224" y="1348805"/>
            <a:ext cx="8671902" cy="2421464"/>
          </a:xfrm>
        </p:spPr>
        <p:txBody>
          <a:bodyPr/>
          <a:lstStyle/>
          <a:p>
            <a:r>
              <a:rPr lang="it-IT" dirty="0"/>
              <a:t>PROBLEMATICHE </a:t>
            </a:r>
            <a:r>
              <a:rPr lang="it-IT" dirty="0" err="1"/>
              <a:t>GINECOLoGICHE</a:t>
            </a:r>
            <a:r>
              <a:rPr lang="it-IT" dirty="0"/>
              <a:t> NELLE PAZIENTI AFFETTE DA </a:t>
            </a:r>
            <a:r>
              <a:rPr lang="it-IT" dirty="0" err="1"/>
              <a:t>lam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dirty="0"/>
              <a:t>Stefano Bianchi</a:t>
            </a:r>
          </a:p>
          <a:p>
            <a:r>
              <a:rPr lang="it-IT" sz="2000" dirty="0"/>
              <a:t>Dipartimento materno-infantile</a:t>
            </a:r>
          </a:p>
          <a:p>
            <a:r>
              <a:rPr lang="it-IT" sz="2000" dirty="0"/>
              <a:t>Ospedale san </a:t>
            </a:r>
            <a:r>
              <a:rPr lang="it-IT" sz="2000" dirty="0" err="1"/>
              <a:t>giuseppe</a:t>
            </a:r>
            <a:endParaRPr lang="it-IT" sz="2000" dirty="0"/>
          </a:p>
          <a:p>
            <a:r>
              <a:rPr lang="it-IT" sz="2000" dirty="0" err="1"/>
              <a:t>Universita’</a:t>
            </a:r>
            <a:r>
              <a:rPr lang="it-IT" sz="2000" dirty="0"/>
              <a:t> di </a:t>
            </a:r>
            <a:r>
              <a:rPr lang="it-IT" sz="2000" dirty="0" err="1"/>
              <a:t>milano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0788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Cisti ovariche nelle pazienti affette da </a:t>
            </a:r>
            <a:r>
              <a:rPr lang="it-IT" dirty="0" err="1"/>
              <a:t>lam</a:t>
            </a:r>
            <a:r>
              <a:rPr lang="it-IT" dirty="0"/>
              <a:t> in trattamento con </a:t>
            </a:r>
            <a:r>
              <a:rPr lang="it-IT" dirty="0" err="1"/>
              <a:t>sirolimus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Si tratta quasi certamente di cisti di tipo «funzionale»</a:t>
            </a:r>
          </a:p>
          <a:p>
            <a:r>
              <a:rPr lang="it-IT" sz="2800" dirty="0"/>
              <a:t>Importante la </a:t>
            </a:r>
            <a:r>
              <a:rPr lang="it-IT" sz="2800" dirty="0" err="1"/>
              <a:t>corettezza</a:t>
            </a:r>
            <a:r>
              <a:rPr lang="it-IT" sz="2800" dirty="0"/>
              <a:t> della diagnosi </a:t>
            </a:r>
            <a:r>
              <a:rPr lang="it-IT" sz="2800" dirty="0" err="1"/>
              <a:t>prechirurgica</a:t>
            </a:r>
            <a:endParaRPr lang="it-IT" sz="2800" dirty="0"/>
          </a:p>
          <a:p>
            <a:r>
              <a:rPr lang="it-IT" sz="2800" dirty="0"/>
              <a:t>Rischio di un eccessivo ricorso alla chirurgia in pazienti «fragili» o, più raramente, di ritardare la diagnosi una patologia ovarica importante</a:t>
            </a:r>
          </a:p>
        </p:txBody>
      </p:sp>
    </p:spTree>
    <p:extLst>
      <p:ext uri="{BB962C8B-B14F-4D97-AF65-F5344CB8AC3E}">
        <p14:creationId xmlns:p14="http://schemas.microsoft.com/office/powerpoint/2010/main" val="386887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Proposta di protocollo Diagnostico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Ecografia TV basale (entro tre mesi dall’inizio del trattamento)</a:t>
            </a:r>
          </a:p>
          <a:p>
            <a:r>
              <a:rPr lang="it-IT" sz="2400" dirty="0"/>
              <a:t>Raccolta anamnestica mestruale basale</a:t>
            </a:r>
          </a:p>
          <a:p>
            <a:r>
              <a:rPr lang="it-IT" sz="2400" dirty="0"/>
              <a:t>Controllo ecografico/clinico e sintesi calendario mestruale ogni 6 mesi</a:t>
            </a:r>
          </a:p>
          <a:p>
            <a:r>
              <a:rPr lang="it-IT" sz="2400" dirty="0"/>
              <a:t>Nel caso di riscontro di cisti ovarica &gt; 5 cm o con caratteristiche sospette prelievo per CA 125 e CA 19.9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12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delle alterazioni mestruali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Non proponibile la terapia sistemica estro-progestinica</a:t>
            </a:r>
          </a:p>
          <a:p>
            <a:r>
              <a:rPr lang="it-IT" sz="2800" dirty="0"/>
              <a:t>Terapia/prevenzione del sanguinamento mestruale eccessivo mediante inserimento di sistema endouterino rilasciante </a:t>
            </a:r>
            <a:r>
              <a:rPr lang="it-IT" sz="2800" dirty="0" err="1"/>
              <a:t>levonorgestrel</a:t>
            </a:r>
            <a:r>
              <a:rPr lang="it-IT" sz="2800" dirty="0"/>
              <a:t> a basso dosaggio (</a:t>
            </a:r>
            <a:r>
              <a:rPr lang="it-IT" sz="2800" dirty="0" err="1"/>
              <a:t>Jaydess</a:t>
            </a:r>
            <a:r>
              <a:rPr lang="it-IT" sz="2800" dirty="0"/>
              <a:t>) con minimo assorbimento sistemico</a:t>
            </a:r>
          </a:p>
        </p:txBody>
      </p:sp>
    </p:spTree>
    <p:extLst>
      <p:ext uri="{BB962C8B-B14F-4D97-AF65-F5344CB8AC3E}">
        <p14:creationId xmlns:p14="http://schemas.microsoft.com/office/powerpoint/2010/main" val="299124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872762" y="175840"/>
            <a:ext cx="8714107" cy="99814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>
                <a:cs typeface="Arial" charset="0"/>
              </a:rPr>
              <a:t>IUS-LNG 13,5 mg - JAYDESS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1913941"/>
            <a:ext cx="5154488" cy="3590044"/>
          </a:xfrm>
        </p:spPr>
        <p:txBody>
          <a:bodyPr>
            <a:noAutofit/>
          </a:bodyPr>
          <a:lstStyle/>
          <a:p>
            <a:pPr marL="223838" indent="-207963">
              <a:spcBef>
                <a:spcPts val="363"/>
              </a:spcBef>
              <a:spcAft>
                <a:spcPct val="0"/>
              </a:spcAft>
              <a:buSzPct val="45000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en-US" sz="2400" b="1" dirty="0">
                <a:latin typeface="+mj-lt"/>
              </a:rPr>
              <a:t>Il </a:t>
            </a:r>
            <a:r>
              <a:rPr lang="en-US" sz="2400" b="1" dirty="0" err="1">
                <a:latin typeface="+mj-lt"/>
              </a:rPr>
              <a:t>più</a:t>
            </a:r>
            <a:r>
              <a:rPr lang="en-US" sz="2400" b="1" dirty="0">
                <a:latin typeface="+mj-lt"/>
              </a:rPr>
              <a:t> piccolo </a:t>
            </a:r>
            <a:r>
              <a:rPr lang="en-US" sz="2400" dirty="0" err="1">
                <a:latin typeface="+mj-lt"/>
              </a:rPr>
              <a:t>sistema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intrauterino</a:t>
            </a:r>
            <a:r>
              <a:rPr lang="en-US" sz="2400" dirty="0">
                <a:latin typeface="+mj-lt"/>
              </a:rPr>
              <a:t> disponibile</a:t>
            </a:r>
            <a:r>
              <a:rPr lang="en-US" sz="2400" baseline="30000" dirty="0">
                <a:latin typeface="+mj-lt"/>
              </a:rPr>
              <a:t>1</a:t>
            </a:r>
          </a:p>
          <a:p>
            <a:pPr marL="223838" indent="-207963">
              <a:spcBef>
                <a:spcPts val="363"/>
              </a:spcBef>
              <a:spcAft>
                <a:spcPct val="0"/>
              </a:spcAft>
              <a:buSzPct val="45000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en-US" sz="2400" dirty="0" err="1">
                <a:latin typeface="+mj-lt"/>
              </a:rPr>
              <a:t>Applicato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utilizzando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tubo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inseritore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diametro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più</a:t>
            </a:r>
            <a:r>
              <a:rPr lang="en-US" sz="2400" b="1" dirty="0">
                <a:latin typeface="+mj-lt"/>
              </a:rPr>
              <a:t> piccolo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sistemi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3,80 mm</a:t>
            </a:r>
            <a:r>
              <a:rPr lang="en-US" sz="2400" dirty="0">
                <a:latin typeface="+mj-lt"/>
              </a:rPr>
              <a:t>)</a:t>
            </a:r>
            <a:r>
              <a:rPr lang="en-US" sz="2400" baseline="30000" dirty="0">
                <a:latin typeface="+mj-lt"/>
              </a:rPr>
              <a:t>2</a:t>
            </a:r>
          </a:p>
          <a:p>
            <a:pPr marL="223838" indent="-207963">
              <a:spcBef>
                <a:spcPts val="363"/>
              </a:spcBef>
              <a:spcAft>
                <a:spcPct val="0"/>
              </a:spcAft>
              <a:buSzPct val="45000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en-US" sz="2400" dirty="0">
                <a:latin typeface="+mj-lt"/>
              </a:rPr>
              <a:t>Con un </a:t>
            </a:r>
            <a:r>
              <a:rPr lang="en-US" sz="2400" dirty="0" err="1">
                <a:latin typeface="+mj-lt"/>
              </a:rPr>
              <a:t>bassissimo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dosaggio</a:t>
            </a:r>
            <a:r>
              <a:rPr lang="en-US" sz="2400" dirty="0">
                <a:latin typeface="+mj-lt"/>
              </a:rPr>
              <a:t> di LNG (</a:t>
            </a:r>
            <a:r>
              <a:rPr lang="en-US" sz="2400" dirty="0" err="1">
                <a:latin typeface="+mj-lt"/>
              </a:rPr>
              <a:t>rilascio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medio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tre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anni</a:t>
            </a:r>
            <a:r>
              <a:rPr lang="en-US" sz="2400" dirty="0">
                <a:latin typeface="+mj-lt"/>
              </a:rPr>
              <a:t>: </a:t>
            </a:r>
            <a:r>
              <a:rPr lang="en-US" sz="2400" b="1" dirty="0">
                <a:latin typeface="+mj-lt"/>
              </a:rPr>
              <a:t>6 µg/die</a:t>
            </a:r>
            <a:r>
              <a:rPr lang="en-US" sz="2400" dirty="0">
                <a:latin typeface="+mj-lt"/>
              </a:rPr>
              <a:t>)</a:t>
            </a:r>
          </a:p>
          <a:p>
            <a:pPr marL="223838" indent="-207963">
              <a:spcBef>
                <a:spcPts val="363"/>
              </a:spcBef>
              <a:spcAft>
                <a:spcPct val="0"/>
              </a:spcAft>
              <a:buSzPct val="45000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en-US" sz="2400" dirty="0" err="1">
                <a:latin typeface="+mj-lt"/>
              </a:rPr>
              <a:t>Durata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d'impiego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massima</a:t>
            </a:r>
            <a:r>
              <a:rPr lang="en-US" sz="2400" dirty="0">
                <a:latin typeface="+mj-lt"/>
              </a:rPr>
              <a:t> di </a:t>
            </a:r>
            <a:r>
              <a:rPr lang="en-US" sz="2400" b="1" dirty="0">
                <a:latin typeface="+mj-lt"/>
              </a:rPr>
              <a:t>3 anni</a:t>
            </a:r>
            <a:r>
              <a:rPr lang="en-US" sz="2400" baseline="30000" dirty="0">
                <a:latin typeface="+mj-lt"/>
              </a:rPr>
              <a:t>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184" y="275862"/>
            <a:ext cx="4499992" cy="63285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kern="1200">
                <a:solidFill>
                  <a:srgbClr val="000000"/>
                </a:solidFill>
                <a:latin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Ani Dancing Miren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7320136" y="1628799"/>
            <a:ext cx="3266734" cy="35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"/>
            <a:ext cx="9108504" cy="949325"/>
          </a:xfrm>
        </p:spPr>
        <p:txBody>
          <a:bodyPr>
            <a:noAutofit/>
          </a:bodyPr>
          <a:lstStyle/>
          <a:p>
            <a:r>
              <a:rPr lang="it-IT" sz="3200" dirty="0"/>
              <a:t>Rilascio di </a:t>
            </a:r>
            <a:r>
              <a:rPr lang="it-IT" sz="3200" dirty="0" err="1"/>
              <a:t>levonorgestrel</a:t>
            </a:r>
            <a:r>
              <a:rPr lang="it-IT" sz="3200" dirty="0"/>
              <a:t> da parte di JAYDESS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4745"/>
            <a:ext cx="6012160" cy="39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 bwMode="gray">
          <a:xfrm flipV="1">
            <a:off x="3360168" y="2276873"/>
            <a:ext cx="1007640" cy="87761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 bwMode="gray">
          <a:xfrm>
            <a:off x="4655840" y="2708920"/>
            <a:ext cx="1368152" cy="5040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 bwMode="gray">
          <a:xfrm>
            <a:off x="6023992" y="3356992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it-IT" sz="2400" b="1" dirty="0">
                <a:solidFill>
                  <a:srgbClr val="EC0ACC"/>
                </a:solidFill>
              </a:rPr>
              <a:t>Miometrio</a:t>
            </a:r>
          </a:p>
          <a:p>
            <a:r>
              <a:rPr lang="it-IT" sz="2400" b="1" dirty="0">
                <a:solidFill>
                  <a:srgbClr val="EC0ACC"/>
                </a:solidFill>
              </a:rPr>
              <a:t>1,8 </a:t>
            </a:r>
            <a:r>
              <a:rPr lang="it-IT" sz="2400" b="1" dirty="0" err="1">
                <a:solidFill>
                  <a:srgbClr val="EC0ACC"/>
                </a:solidFill>
              </a:rPr>
              <a:t>ng</a:t>
            </a:r>
            <a:r>
              <a:rPr lang="it-IT" sz="2400" b="1" dirty="0">
                <a:solidFill>
                  <a:srgbClr val="EC0ACC"/>
                </a:solidFill>
              </a:rPr>
              <a:t>/g</a:t>
            </a: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1797606" y="314096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it-IT" sz="2400" b="1" dirty="0">
                <a:solidFill>
                  <a:srgbClr val="EC0ACC"/>
                </a:solidFill>
              </a:rPr>
              <a:t>Endometrio</a:t>
            </a:r>
          </a:p>
          <a:p>
            <a:r>
              <a:rPr lang="it-IT" sz="2400" b="1" dirty="0">
                <a:solidFill>
                  <a:srgbClr val="EC0ACC"/>
                </a:solidFill>
              </a:rPr>
              <a:t>1500 </a:t>
            </a:r>
            <a:r>
              <a:rPr lang="it-IT" sz="2400" b="1" dirty="0" err="1">
                <a:solidFill>
                  <a:srgbClr val="EC0ACC"/>
                </a:solidFill>
              </a:rPr>
              <a:t>ng</a:t>
            </a:r>
            <a:r>
              <a:rPr lang="it-IT" sz="2400" b="1" dirty="0">
                <a:solidFill>
                  <a:srgbClr val="EC0ACC"/>
                </a:solidFill>
              </a:rPr>
              <a:t>/ml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76" y="4352462"/>
            <a:ext cx="2998628" cy="238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 bwMode="gray">
          <a:xfrm>
            <a:off x="8205936" y="3522712"/>
            <a:ext cx="1418456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it-IT" sz="2400" b="1" dirty="0">
                <a:solidFill>
                  <a:srgbClr val="EC0ACC"/>
                </a:solidFill>
              </a:rPr>
              <a:t>Circolo ematico</a:t>
            </a:r>
          </a:p>
          <a:p>
            <a:r>
              <a:rPr lang="it-IT" sz="2400" b="1" dirty="0">
                <a:solidFill>
                  <a:srgbClr val="EC0ACC"/>
                </a:solidFill>
              </a:rPr>
              <a:t>160 </a:t>
            </a:r>
            <a:r>
              <a:rPr lang="it-IT" sz="2400" b="1" dirty="0" err="1">
                <a:solidFill>
                  <a:srgbClr val="EC0ACC"/>
                </a:solidFill>
              </a:rPr>
              <a:t>ng</a:t>
            </a:r>
            <a:r>
              <a:rPr lang="it-IT" sz="2400" b="1" dirty="0">
                <a:solidFill>
                  <a:srgbClr val="EC0ACC"/>
                </a:solidFill>
              </a:rPr>
              <a:t>/ml: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19792" y="5227360"/>
            <a:ext cx="587640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49263" fontAlgn="base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Arial" charset="0"/>
              <a:buChar char="–"/>
            </a:pPr>
            <a:r>
              <a:rPr lang="en-US" b="1" dirty="0"/>
              <a:t>Un forte </a:t>
            </a:r>
            <a:r>
              <a:rPr lang="en-US" b="1" dirty="0" err="1"/>
              <a:t>gradiente</a:t>
            </a:r>
            <a:r>
              <a:rPr lang="en-US" b="1" dirty="0"/>
              <a:t> di </a:t>
            </a:r>
            <a:r>
              <a:rPr lang="en-US" b="1" dirty="0" err="1"/>
              <a:t>concentrazione</a:t>
            </a:r>
            <a:r>
              <a:rPr lang="en-US" b="1" dirty="0"/>
              <a:t> </a:t>
            </a:r>
            <a:r>
              <a:rPr lang="en-US" b="1" dirty="0" err="1"/>
              <a:t>endometrio-miometrio</a:t>
            </a:r>
            <a:r>
              <a:rPr lang="en-US" b="1" dirty="0"/>
              <a:t>  (&gt;100 volte) </a:t>
            </a:r>
          </a:p>
          <a:p>
            <a:pPr lvl="1" defTabSz="449263" fontAlgn="base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Arial" charset="0"/>
              <a:buChar char="–"/>
            </a:pPr>
            <a:r>
              <a:rPr lang="en-US" b="1" dirty="0" err="1"/>
              <a:t>Basse</a:t>
            </a:r>
            <a:r>
              <a:rPr lang="en-US" b="1" dirty="0"/>
              <a:t> </a:t>
            </a:r>
            <a:r>
              <a:rPr lang="en-US" b="1" dirty="0" err="1"/>
              <a:t>concentrazioni</a:t>
            </a:r>
            <a:r>
              <a:rPr lang="en-US" b="1" dirty="0"/>
              <a:t> </a:t>
            </a:r>
            <a:r>
              <a:rPr lang="en-US" b="1" dirty="0" err="1"/>
              <a:t>sieriche</a:t>
            </a:r>
            <a:r>
              <a:rPr lang="en-US" b="1" dirty="0"/>
              <a:t> di LNG (</a:t>
            </a:r>
            <a:r>
              <a:rPr lang="en-US" b="1" dirty="0" err="1"/>
              <a:t>gradiente</a:t>
            </a:r>
            <a:r>
              <a:rPr lang="en-US" b="1" dirty="0"/>
              <a:t> </a:t>
            </a:r>
            <a:r>
              <a:rPr lang="en-US" b="1" dirty="0" err="1"/>
              <a:t>endometrio-siero</a:t>
            </a:r>
            <a:r>
              <a:rPr lang="en-US" b="1" dirty="0"/>
              <a:t> &gt;1.000 volte)</a:t>
            </a:r>
          </a:p>
        </p:txBody>
      </p:sp>
    </p:spTree>
    <p:extLst>
      <p:ext uri="{BB962C8B-B14F-4D97-AF65-F5344CB8AC3E}">
        <p14:creationId xmlns:p14="http://schemas.microsoft.com/office/powerpoint/2010/main" val="329101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base 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0" y="-2738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chemeClr val="bg1"/>
                </a:solidFill>
              </a:rPr>
              <a:t>Valutazione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degli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sperimentatori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sulla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facilità</a:t>
            </a:r>
            <a:r>
              <a:rPr lang="en-GB" sz="2800" dirty="0">
                <a:solidFill>
                  <a:schemeClr val="bg1"/>
                </a:solidFill>
              </a:rPr>
              <a:t> di </a:t>
            </a:r>
            <a:r>
              <a:rPr lang="en-GB" sz="2800" dirty="0" err="1">
                <a:solidFill>
                  <a:schemeClr val="bg1"/>
                </a:solidFill>
              </a:rPr>
              <a:t>inserimento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/>
          </p:nvPr>
        </p:nvGraphicFramePr>
        <p:xfrm>
          <a:off x="2000251" y="2348880"/>
          <a:ext cx="8208963" cy="329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476654" y="3776654"/>
            <a:ext cx="28336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Donne (%)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3487" y="5751297"/>
            <a:ext cx="21399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Facilità</a:t>
            </a:r>
            <a:r>
              <a: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inserimento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126878" y="1484784"/>
            <a:ext cx="79295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/>
          <a:lstStyle>
            <a:lvl1pPr marL="195263" indent="-1952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4675" indent="-1889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-"/>
              <a:defRPr sz="2000">
                <a:solidFill>
                  <a:schemeClr val="bg1"/>
                </a:solidFill>
                <a:latin typeface="+mn-lt"/>
              </a:defRPr>
            </a:lvl2pPr>
            <a:lvl3pPr marL="952500" indent="-1873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325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709738" indent="-1936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166938" indent="-1936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24138" indent="-1936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081338" indent="-1936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538538" indent="-1936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23838" indent="-223838" eaLnBrk="1" hangingPunct="1">
              <a:spcBef>
                <a:spcPct val="20000"/>
              </a:spcBef>
              <a:buClr>
                <a:srgbClr val="6D6E71"/>
              </a:buClr>
              <a:buFont typeface="Arial" pitchFamily="34" charset="0"/>
              <a:buChar char="•"/>
              <a:defRPr/>
            </a:pP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Nei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soggetti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nei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quali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l’inserimento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era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avvenuto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con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successo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(303/304),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gli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sperimentatori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hanno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definito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nel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94,4%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dei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casi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la </a:t>
            </a:r>
            <a:r>
              <a:rPr lang="en-GB" sz="1800" dirty="0" err="1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procedura</a:t>
            </a:r>
            <a:r>
              <a:rPr lang="en-GB" sz="1800" dirty="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rPr>
              <a:t> “facile”</a:t>
            </a:r>
          </a:p>
        </p:txBody>
      </p:sp>
    </p:spTree>
    <p:extLst>
      <p:ext uri="{BB962C8B-B14F-4D97-AF65-F5344CB8AC3E}">
        <p14:creationId xmlns:p14="http://schemas.microsoft.com/office/powerpoint/2010/main" val="54011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166938" y="1932931"/>
            <a:ext cx="7858125" cy="29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 marL="223838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defRPr>
            </a:lvl1pPr>
            <a:lvl2pPr marL="682625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defRPr>
            </a:lvl2pPr>
            <a:lvl3pPr marL="1089025" indent="-1746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defRPr>
            </a:lvl3pPr>
            <a:lvl4pPr marL="1546225" indent="-1746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defRPr>
            </a:lvl4pPr>
            <a:lvl5pPr marL="2005013" indent="-1762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6D6E71"/>
                </a:solidFill>
                <a:latin typeface="Arial"/>
                <a:ea typeface="ヒラギノ角ゴ Pro W3" charset="-128"/>
                <a:cs typeface="ヒラギノ角ゴ Pro W3" pitchFamily="-111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rgbClr val="FF33CC"/>
                </a:solidFill>
              </a:rPr>
              <a:t>Circa </a:t>
            </a:r>
            <a:r>
              <a:rPr lang="en-GB" dirty="0" err="1">
                <a:solidFill>
                  <a:srgbClr val="FF33CC"/>
                </a:solidFill>
              </a:rPr>
              <a:t>i</a:t>
            </a:r>
            <a:r>
              <a:rPr lang="en-GB" dirty="0">
                <a:solidFill>
                  <a:srgbClr val="FF33CC"/>
                </a:solidFill>
              </a:rPr>
              <a:t> 2/3 </a:t>
            </a:r>
            <a:r>
              <a:rPr lang="en-GB" dirty="0" err="1">
                <a:solidFill>
                  <a:srgbClr val="FF33CC"/>
                </a:solidFill>
              </a:rPr>
              <a:t>delle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donne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che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utilizzavano</a:t>
            </a:r>
            <a:r>
              <a:rPr lang="en-GB" dirty="0">
                <a:solidFill>
                  <a:srgbClr val="FF33CC"/>
                </a:solidFill>
              </a:rPr>
              <a:t> IUS-LNG 13,5 mg o EE/DRSP </a:t>
            </a:r>
            <a:r>
              <a:rPr lang="en-GB" dirty="0" err="1">
                <a:solidFill>
                  <a:srgbClr val="FF33CC"/>
                </a:solidFill>
              </a:rPr>
              <a:t>sono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risultate</a:t>
            </a:r>
            <a:r>
              <a:rPr lang="en-GB" dirty="0">
                <a:solidFill>
                  <a:srgbClr val="FF33CC"/>
                </a:solidFill>
              </a:rPr>
              <a:t> “</a:t>
            </a:r>
            <a:r>
              <a:rPr lang="en-GB" dirty="0" err="1">
                <a:solidFill>
                  <a:srgbClr val="FF33CC"/>
                </a:solidFill>
              </a:rPr>
              <a:t>molto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soddisfatte</a:t>
            </a:r>
            <a:r>
              <a:rPr lang="en-GB" dirty="0">
                <a:solidFill>
                  <a:srgbClr val="FF33CC"/>
                </a:solidFill>
              </a:rPr>
              <a:t>” o “</a:t>
            </a:r>
            <a:r>
              <a:rPr lang="en-GB" dirty="0" err="1">
                <a:solidFill>
                  <a:srgbClr val="FF33CC"/>
                </a:solidFill>
              </a:rPr>
              <a:t>abbastanza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soddisfatte</a:t>
            </a:r>
            <a:r>
              <a:rPr lang="en-GB" dirty="0">
                <a:solidFill>
                  <a:srgbClr val="FF33CC"/>
                </a:solidFill>
              </a:rPr>
              <a:t>” del </a:t>
            </a:r>
            <a:r>
              <a:rPr lang="en-GB" dirty="0" err="1">
                <a:solidFill>
                  <a:srgbClr val="FF33CC"/>
                </a:solidFill>
              </a:rPr>
              <a:t>loro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profilo</a:t>
            </a:r>
            <a:r>
              <a:rPr lang="en-GB" dirty="0">
                <a:solidFill>
                  <a:srgbClr val="FF33CC"/>
                </a:solidFill>
              </a:rPr>
              <a:t> </a:t>
            </a:r>
            <a:r>
              <a:rPr lang="en-GB" dirty="0" err="1">
                <a:solidFill>
                  <a:srgbClr val="FF33CC"/>
                </a:solidFill>
              </a:rPr>
              <a:t>mestruale</a:t>
            </a:r>
            <a:endParaRPr lang="en-GB" dirty="0">
              <a:solidFill>
                <a:srgbClr val="FF33C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19537" y="1343490"/>
          <a:ext cx="7858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164214"/>
            <a:ext cx="209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36160" y="21642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EE/DRSP (n=250)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-12171"/>
            <a:ext cx="9144000" cy="56085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kern="1200">
                <a:solidFill>
                  <a:srgbClr val="000000"/>
                </a:solidFill>
                <a:latin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Soddisfazione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da parte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delle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donne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sul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profilo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di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sanguinamento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dopo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18 </a:t>
            </a:r>
            <a:r>
              <a:rPr lang="en-GB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mesi</a:t>
            </a:r>
            <a: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di studio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Terapia e prevenzione delle alterazioni mestruali ed endometriali nelle donne in trattamento con </a:t>
            </a:r>
            <a:r>
              <a:rPr lang="it-IT" dirty="0" err="1"/>
              <a:t>sirolimus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L’uso di un sistema intrauterino a rilascio locale di </a:t>
            </a:r>
            <a:r>
              <a:rPr lang="it-IT" sz="2400" dirty="0" err="1"/>
              <a:t>levonorgestrel</a:t>
            </a:r>
            <a:r>
              <a:rPr lang="it-IT" sz="2400" dirty="0"/>
              <a:t> permette di:</a:t>
            </a:r>
          </a:p>
          <a:p>
            <a:pPr lvl="1"/>
            <a:r>
              <a:rPr lang="it-IT" sz="2400" dirty="0"/>
              <a:t>Ridurre la quantità di sanguinamento mestruale</a:t>
            </a:r>
          </a:p>
          <a:p>
            <a:pPr lvl="1"/>
            <a:r>
              <a:rPr lang="it-IT" sz="2400" dirty="0"/>
              <a:t>Prevenire la comparsa di iperplasia endometriale e polipi endometriali</a:t>
            </a:r>
          </a:p>
          <a:p>
            <a:pPr lvl="1"/>
            <a:r>
              <a:rPr lang="it-IT" sz="2400" dirty="0"/>
              <a:t>Esercitare un’azione contraccettiva sicura</a:t>
            </a:r>
          </a:p>
        </p:txBody>
      </p:sp>
    </p:spTree>
    <p:extLst>
      <p:ext uri="{BB962C8B-B14F-4D97-AF65-F5344CB8AC3E}">
        <p14:creationId xmlns:p14="http://schemas.microsoft.com/office/powerpoint/2010/main" val="3963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Problematiche ginecologiche nelle pazienti affette da LAM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Si tratta di una patologia quasi esclusivamente femminile</a:t>
            </a:r>
          </a:p>
          <a:p>
            <a:r>
              <a:rPr lang="it-IT" sz="2800" dirty="0"/>
              <a:t>Insorge tipicamente tra il menarca e la menopausa</a:t>
            </a:r>
          </a:p>
          <a:p>
            <a:r>
              <a:rPr lang="it-IT" sz="2800" dirty="0"/>
              <a:t>Gli estrogeni e le condizioni associate ad un aumento dei livelli di estrogeni come la gravidanza ed alcune associazioni estro-progestiniche peggiorano il quadro clinico</a:t>
            </a:r>
          </a:p>
          <a:p>
            <a:r>
              <a:rPr lang="it-IT" sz="2800" dirty="0"/>
              <a:t>Diversi studi hanno segnalato un aumento delle alterazioni del ciclo mestruale e la comparsa di cisti ovariche </a:t>
            </a:r>
          </a:p>
        </p:txBody>
      </p:sp>
    </p:spTree>
    <p:extLst>
      <p:ext uri="{BB962C8B-B14F-4D97-AF65-F5344CB8AC3E}">
        <p14:creationId xmlns:p14="http://schemas.microsoft.com/office/powerpoint/2010/main" val="10664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Possibile ruolo terapeutico di farmaci che inibiscono l’ azione degli estrogeni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537724"/>
            <a:ext cx="10131425" cy="3649133"/>
          </a:xfrm>
        </p:spPr>
        <p:txBody>
          <a:bodyPr>
            <a:noAutofit/>
          </a:bodyPr>
          <a:lstStyle/>
          <a:p>
            <a:r>
              <a:rPr lang="it-IT" sz="2400" dirty="0"/>
              <a:t>Negli anni ‘80 sono stati proposti diversi trattamenti mirati a ridurre o abolire l’azione degli estrogeni nelle pazienti affette da LAM</a:t>
            </a:r>
          </a:p>
          <a:p>
            <a:r>
              <a:rPr lang="it-IT" sz="2400" dirty="0"/>
              <a:t>Ovariectomia bilaterale</a:t>
            </a:r>
          </a:p>
          <a:p>
            <a:r>
              <a:rPr lang="it-IT" sz="2400" dirty="0"/>
              <a:t>Analoghi del </a:t>
            </a:r>
            <a:r>
              <a:rPr lang="it-IT" sz="2400" dirty="0" err="1"/>
              <a:t>GnRH</a:t>
            </a:r>
            <a:endParaRPr lang="it-IT" sz="2400" dirty="0"/>
          </a:p>
          <a:p>
            <a:r>
              <a:rPr lang="it-IT" sz="2400" dirty="0"/>
              <a:t>Progestinici</a:t>
            </a:r>
          </a:p>
          <a:p>
            <a:r>
              <a:rPr lang="it-IT" sz="2400" dirty="0"/>
              <a:t>I risultati di questi studi sono stati in parte contraddittori. In sintesi l’abolizione della funzione ovarica non porterebbe a vantaggi significativi, mentre qualche risultato più incoraggiante è stato ottenuto con i progestinici, che possono tuttavia comportare un aumentato rischio di </a:t>
            </a:r>
            <a:r>
              <a:rPr lang="it-IT" sz="2400" dirty="0" err="1"/>
              <a:t>meningiomi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1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Ormoni sessuali e </a:t>
            </a:r>
            <a:r>
              <a:rPr lang="it-IT" dirty="0" err="1"/>
              <a:t>lam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Attualmente non ci sono trattamenti ormonali ritenuti certamente utili nelle pazienti affette da LAM</a:t>
            </a:r>
          </a:p>
          <a:p>
            <a:r>
              <a:rPr lang="it-IT" sz="2800" dirty="0"/>
              <a:t>Sono chiaramente controindicati i composti contenenti estrogeni</a:t>
            </a:r>
          </a:p>
          <a:p>
            <a:r>
              <a:rPr lang="it-IT" sz="2800" dirty="0"/>
              <a:t>La gravidanza deve se possibile essere evitata (contraccezione senza estrogeni!)</a:t>
            </a:r>
          </a:p>
        </p:txBody>
      </p:sp>
    </p:spTree>
    <p:extLst>
      <p:ext uri="{BB962C8B-B14F-4D97-AF65-F5344CB8AC3E}">
        <p14:creationId xmlns:p14="http://schemas.microsoft.com/office/powerpoint/2010/main" val="231001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Alterazioni del ciclo e cisti ovariche NELLE PAZIENTI AFFETTE DA </a:t>
            </a:r>
            <a:r>
              <a:rPr lang="it-IT" dirty="0" err="1"/>
              <a:t>lam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LAM provoca di per sé patologie ginecologiche?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821895" y="2256363"/>
            <a:ext cx="4995332" cy="364913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No. Non ci sono evidenze cliniche e scientifiche che supportano questa relazione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28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CAUSE delle patologie ginecologiche nelle pazienti affette da </a:t>
            </a:r>
            <a:r>
              <a:rPr lang="it-IT" dirty="0" err="1"/>
              <a:t>lam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80392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nettore 2 8"/>
          <p:cNvCxnSpPr/>
          <p:nvPr/>
        </p:nvCxnSpPr>
        <p:spPr>
          <a:xfrm flipH="1" flipV="1">
            <a:off x="5952394" y="3200400"/>
            <a:ext cx="870437" cy="2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22831" y="3024554"/>
            <a:ext cx="87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7425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Sirolimus e funzione ovarica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Sirolimus inibisce </a:t>
            </a:r>
            <a:r>
              <a:rPr lang="it-IT" sz="2400" dirty="0" err="1"/>
              <a:t>mTOR</a:t>
            </a:r>
            <a:r>
              <a:rPr lang="it-IT" sz="2400" dirty="0"/>
              <a:t>, una </a:t>
            </a:r>
            <a:r>
              <a:rPr lang="it-IT" sz="2400" dirty="0" err="1"/>
              <a:t>kinasi</a:t>
            </a:r>
            <a:r>
              <a:rPr lang="it-IT" sz="2400" dirty="0"/>
              <a:t> </a:t>
            </a:r>
            <a:r>
              <a:rPr lang="it-IT" sz="2400" dirty="0" err="1"/>
              <a:t>regolatoria</a:t>
            </a:r>
            <a:r>
              <a:rPr lang="it-IT" sz="2400" dirty="0"/>
              <a:t> chiave che sappiamo regolare anche la morfologia e la funzione ovarica</a:t>
            </a:r>
          </a:p>
          <a:p>
            <a:r>
              <a:rPr lang="it-IT" sz="2400" dirty="0"/>
              <a:t>Osservazioni sperimentali in vitro e su animali di interferenza con la </a:t>
            </a:r>
            <a:r>
              <a:rPr lang="it-IT" sz="2400" dirty="0" err="1"/>
              <a:t>follicologenesi</a:t>
            </a:r>
            <a:endParaRPr lang="it-IT" sz="2400" dirty="0"/>
          </a:p>
          <a:p>
            <a:r>
              <a:rPr lang="it-IT" sz="2400" dirty="0"/>
              <a:t>Dati clinici sparsi e provenienti da prevalentemente studi osservazionali con obiettivi primari e secondari diversi </a:t>
            </a:r>
          </a:p>
        </p:txBody>
      </p:sp>
    </p:spTree>
    <p:extLst>
      <p:ext uri="{BB962C8B-B14F-4D97-AF65-F5344CB8AC3E}">
        <p14:creationId xmlns:p14="http://schemas.microsoft.com/office/powerpoint/2010/main" val="24281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4932" y="811823"/>
            <a:ext cx="10131425" cy="1456267"/>
          </a:xfrm>
        </p:spPr>
        <p:txBody>
          <a:bodyPr/>
          <a:lstStyle/>
          <a:p>
            <a:pPr algn="ctr"/>
            <a:r>
              <a:rPr lang="it-IT" dirty="0"/>
              <a:t>Cisti ovariche nelle donne trattate con </a:t>
            </a:r>
            <a:r>
              <a:rPr lang="it-IT" dirty="0" err="1"/>
              <a:t>sirolimus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31/44 donne in premenopausa e 2/11 donne in </a:t>
            </a:r>
            <a:r>
              <a:rPr lang="it-IT" sz="2400" dirty="0" err="1"/>
              <a:t>postmenopausa</a:t>
            </a:r>
            <a:r>
              <a:rPr lang="it-IT" sz="2400" dirty="0"/>
              <a:t> svilupparono una cisti ovarica </a:t>
            </a:r>
            <a:r>
              <a:rPr lang="it-IT" sz="2400" dirty="0" err="1"/>
              <a:t>durantre</a:t>
            </a:r>
            <a:r>
              <a:rPr lang="it-IT" sz="2400" dirty="0"/>
              <a:t> il trattamento</a:t>
            </a:r>
          </a:p>
          <a:p>
            <a:r>
              <a:rPr lang="it-IT" sz="2400" dirty="0"/>
              <a:t>8 donne sottoposte a chirurgia con riscontro di benignità delle cisti</a:t>
            </a:r>
          </a:p>
          <a:p>
            <a:r>
              <a:rPr lang="it-IT" sz="2400" dirty="0"/>
              <a:t>La sospensione del trattamento con </a:t>
            </a:r>
            <a:r>
              <a:rPr lang="it-IT" sz="2400" dirty="0" err="1"/>
              <a:t>sirolimus</a:t>
            </a:r>
            <a:r>
              <a:rPr lang="it-IT" sz="2400" dirty="0"/>
              <a:t> ha portato alla scomparsa delle cisti nel 80% dei soggetti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387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13947"/>
            <a:ext cx="10131425" cy="145626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10" y="1829280"/>
            <a:ext cx="9823006" cy="44790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5" y="373013"/>
            <a:ext cx="9381392" cy="11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6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C008C"/>
    </a:accent1>
    <a:accent2>
      <a:srgbClr val="A7A9AC"/>
    </a:accent2>
    <a:accent3>
      <a:srgbClr val="000000"/>
    </a:accent3>
    <a:accent4>
      <a:srgbClr val="B8B308"/>
    </a:accent4>
    <a:accent5>
      <a:srgbClr val="569BBE"/>
    </a:accent5>
    <a:accent6>
      <a:srgbClr val="9A8B7D"/>
    </a:accent6>
    <a:hlink>
      <a:srgbClr val="9B5BA5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809</TotalTime>
  <Words>716</Words>
  <Application>Microsoft Office PowerPoint</Application>
  <PresentationFormat>Widescreen</PresentationFormat>
  <Paragraphs>93</Paragraphs>
  <Slides>17</Slides>
  <Notes>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ヒラギノ角ゴ Pro W3</vt:lpstr>
      <vt:lpstr>Celestiale</vt:lpstr>
      <vt:lpstr>PROBLEMATICHE GINECOLoGICHE NELLE PAZIENTI AFFETTE DA lam</vt:lpstr>
      <vt:lpstr>Problematiche ginecologiche nelle pazienti affette da LAM</vt:lpstr>
      <vt:lpstr>Possibile ruolo terapeutico di farmaci che inibiscono l’ azione degli estrogeni</vt:lpstr>
      <vt:lpstr>Ormoni sessuali e lam</vt:lpstr>
      <vt:lpstr>Alterazioni del ciclo e cisti ovariche NELLE PAZIENTI AFFETTE DA lam</vt:lpstr>
      <vt:lpstr>CAUSE delle patologie ginecologiche nelle pazienti affette da lam</vt:lpstr>
      <vt:lpstr>Sirolimus e funzione ovarica</vt:lpstr>
      <vt:lpstr>Cisti ovariche nelle donne trattate con sirolimus</vt:lpstr>
      <vt:lpstr>Presentazione standard di PowerPoint</vt:lpstr>
      <vt:lpstr>Cisti ovariche nelle pazienti affette da lam in trattamento con sirolimus</vt:lpstr>
      <vt:lpstr>Proposta di protocollo Diagnostico</vt:lpstr>
      <vt:lpstr>Terapia delle alterazioni mestruali</vt:lpstr>
      <vt:lpstr>IUS-LNG 13,5 mg - JAYDESS</vt:lpstr>
      <vt:lpstr>Rilascio di levonorgestrel da parte di JAYDESS</vt:lpstr>
      <vt:lpstr>Presentazione standard di PowerPoint</vt:lpstr>
      <vt:lpstr>Presentazione standard di PowerPoint</vt:lpstr>
      <vt:lpstr>Terapia e prevenzione delle alterazioni mestruali ed endometriali nelle donne in trattamento con sirolimus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Sirolimus e funzione ovarica</dc:title>
  <dc:creator>ste bia</dc:creator>
  <cp:lastModifiedBy>ste bia</cp:lastModifiedBy>
  <cp:revision>29</cp:revision>
  <dcterms:created xsi:type="dcterms:W3CDTF">2016-04-21T10:39:07Z</dcterms:created>
  <dcterms:modified xsi:type="dcterms:W3CDTF">2016-06-18T10:57:46Z</dcterms:modified>
</cp:coreProperties>
</file>